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6" r:id="rId2"/>
    <p:sldId id="263" r:id="rId3"/>
    <p:sldId id="268" r:id="rId4"/>
    <p:sldId id="352" r:id="rId5"/>
    <p:sldId id="303" r:id="rId6"/>
    <p:sldId id="353" r:id="rId7"/>
    <p:sldId id="357" r:id="rId8"/>
    <p:sldId id="358" r:id="rId9"/>
    <p:sldId id="355" r:id="rId10"/>
    <p:sldId id="322" r:id="rId11"/>
    <p:sldId id="356" r:id="rId12"/>
    <p:sldId id="304" r:id="rId13"/>
    <p:sldId id="270" r:id="rId14"/>
    <p:sldId id="271" r:id="rId15"/>
    <p:sldId id="359" r:id="rId16"/>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720"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66434"/>
          </a:xfrm>
          <a:prstGeom prst="rect">
            <a:avLst/>
          </a:prstGeom>
        </p:spPr>
        <p:txBody>
          <a:bodyPr vert="horz" lIns="91440" tIns="45720" rIns="91440" bIns="45720" rtlCol="0"/>
          <a:lstStyle>
            <a:lvl1pPr algn="r">
              <a:defRPr sz="1200"/>
            </a:lvl1pPr>
          </a:lstStyle>
          <a:p>
            <a:fld id="{59200781-23FD-44DB-B1BC-5F52F0648355}" type="datetimeFigureOut">
              <a:rPr lang="en-US" smtClean="0"/>
              <a:t>9/18/2023</a:t>
            </a:fld>
            <a:endParaRPr lang="en-US" dirty="0"/>
          </a:p>
        </p:txBody>
      </p:sp>
      <p:sp>
        <p:nvSpPr>
          <p:cNvPr id="4" name="Footer Placeholder 3"/>
          <p:cNvSpPr>
            <a:spLocks noGrp="1"/>
          </p:cNvSpPr>
          <p:nvPr>
            <p:ph type="ftr" sz="quarter" idx="2"/>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829967"/>
            <a:ext cx="2971800" cy="466433"/>
          </a:xfrm>
          <a:prstGeom prst="rect">
            <a:avLst/>
          </a:prstGeom>
        </p:spPr>
        <p:txBody>
          <a:bodyPr vert="horz" lIns="91440" tIns="45720" rIns="91440" bIns="45720" rtlCol="0" anchor="b"/>
          <a:lstStyle>
            <a:lvl1pPr algn="r">
              <a:defRPr sz="1200"/>
            </a:lvl1pPr>
          </a:lstStyle>
          <a:p>
            <a:fld id="{326249EC-5087-4F0E-8CAD-406956325890}" type="slidenum">
              <a:rPr lang="en-US" smtClean="0"/>
              <a:t>‹#›</a:t>
            </a:fld>
            <a:endParaRPr lang="en-US" dirty="0"/>
          </a:p>
        </p:txBody>
      </p:sp>
    </p:spTree>
    <p:extLst>
      <p:ext uri="{BB962C8B-B14F-4D97-AF65-F5344CB8AC3E}">
        <p14:creationId xmlns:p14="http://schemas.microsoft.com/office/powerpoint/2010/main" val="37901559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6434"/>
          </a:xfrm>
          <a:prstGeom prst="rect">
            <a:avLst/>
          </a:prstGeom>
        </p:spPr>
        <p:txBody>
          <a:bodyPr vert="horz" lIns="91440" tIns="45720" rIns="91440" bIns="45720" rtlCol="0"/>
          <a:lstStyle>
            <a:lvl1pPr algn="r">
              <a:defRPr sz="1200"/>
            </a:lvl1pPr>
          </a:lstStyle>
          <a:p>
            <a:fld id="{8FA72222-8935-470C-A45D-7C177E468761}" type="datetimeFigureOut">
              <a:rPr lang="en-US" smtClean="0"/>
              <a:t>9/18/2023</a:t>
            </a:fld>
            <a:endParaRPr lang="en-US"/>
          </a:p>
        </p:txBody>
      </p:sp>
      <p:sp>
        <p:nvSpPr>
          <p:cNvPr id="4" name="Slide Image Placeholder 3"/>
          <p:cNvSpPr>
            <a:spLocks noGrp="1" noRot="1" noChangeAspect="1"/>
          </p:cNvSpPr>
          <p:nvPr>
            <p:ph type="sldImg" idx="2"/>
          </p:nvPr>
        </p:nvSpPr>
        <p:spPr>
          <a:xfrm>
            <a:off x="13382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73892"/>
            <a:ext cx="5486400" cy="366045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6433"/>
          </a:xfrm>
          <a:prstGeom prst="rect">
            <a:avLst/>
          </a:prstGeom>
        </p:spPr>
        <p:txBody>
          <a:bodyPr vert="horz" lIns="91440" tIns="45720" rIns="91440" bIns="45720" rtlCol="0" anchor="b"/>
          <a:lstStyle>
            <a:lvl1pPr algn="r">
              <a:defRPr sz="1200"/>
            </a:lvl1pPr>
          </a:lstStyle>
          <a:p>
            <a:fld id="{0C457090-8FCC-4C83-BB9D-B91AE44163E1}" type="slidenum">
              <a:rPr lang="en-US" smtClean="0"/>
              <a:t>‹#›</a:t>
            </a:fld>
            <a:endParaRPr lang="en-US"/>
          </a:p>
        </p:txBody>
      </p:sp>
    </p:spTree>
    <p:extLst>
      <p:ext uri="{BB962C8B-B14F-4D97-AF65-F5344CB8AC3E}">
        <p14:creationId xmlns:p14="http://schemas.microsoft.com/office/powerpoint/2010/main" val="12075849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C457090-8FCC-4C83-BB9D-B91AE44163E1}" type="slidenum">
              <a:rPr lang="en-US" smtClean="0"/>
              <a:t>1</a:t>
            </a:fld>
            <a:endParaRPr lang="en-US"/>
          </a:p>
        </p:txBody>
      </p:sp>
    </p:spTree>
    <p:extLst>
      <p:ext uri="{BB962C8B-B14F-4D97-AF65-F5344CB8AC3E}">
        <p14:creationId xmlns:p14="http://schemas.microsoft.com/office/powerpoint/2010/main" val="14757618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ABE51092-9EEB-4147-994D-9A47C00159A1}" type="slidenum">
              <a:rPr lang="en-US"/>
              <a:pPr/>
              <a:t>10</a:t>
            </a:fld>
            <a:endParaRPr lang="en-US"/>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8000938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C457090-8FCC-4C83-BB9D-B91AE44163E1}" type="slidenum">
              <a:rPr lang="en-US" smtClean="0"/>
              <a:t>11</a:t>
            </a:fld>
            <a:endParaRPr lang="en-US"/>
          </a:p>
        </p:txBody>
      </p:sp>
    </p:spTree>
    <p:extLst>
      <p:ext uri="{BB962C8B-B14F-4D97-AF65-F5344CB8AC3E}">
        <p14:creationId xmlns:p14="http://schemas.microsoft.com/office/powerpoint/2010/main" val="27704455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8464E056-E7FD-4324-B87F-E4F90A5C51A2}" type="slidenum">
              <a:rPr lang="en-US"/>
              <a:pPr/>
              <a:t>12</a:t>
            </a:fld>
            <a:endParaRPr lang="en-US"/>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5185941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C457090-8FCC-4C83-BB9D-B91AE44163E1}" type="slidenum">
              <a:rPr lang="en-US" smtClean="0"/>
              <a:t>13</a:t>
            </a:fld>
            <a:endParaRPr lang="en-US"/>
          </a:p>
        </p:txBody>
      </p:sp>
    </p:spTree>
    <p:extLst>
      <p:ext uri="{BB962C8B-B14F-4D97-AF65-F5344CB8AC3E}">
        <p14:creationId xmlns:p14="http://schemas.microsoft.com/office/powerpoint/2010/main" val="18745535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C457090-8FCC-4C83-BB9D-B91AE44163E1}" type="slidenum">
              <a:rPr lang="en-US" smtClean="0"/>
              <a:t>14</a:t>
            </a:fld>
            <a:endParaRPr lang="en-US"/>
          </a:p>
        </p:txBody>
      </p:sp>
    </p:spTree>
    <p:extLst>
      <p:ext uri="{BB962C8B-B14F-4D97-AF65-F5344CB8AC3E}">
        <p14:creationId xmlns:p14="http://schemas.microsoft.com/office/powerpoint/2010/main" val="11903205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C457090-8FCC-4C83-BB9D-B91AE44163E1}" type="slidenum">
              <a:rPr lang="en-US" smtClean="0"/>
              <a:t>15</a:t>
            </a:fld>
            <a:endParaRPr lang="en-US"/>
          </a:p>
        </p:txBody>
      </p:sp>
    </p:spTree>
    <p:extLst>
      <p:ext uri="{BB962C8B-B14F-4D97-AF65-F5344CB8AC3E}">
        <p14:creationId xmlns:p14="http://schemas.microsoft.com/office/powerpoint/2010/main" val="16683193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C457090-8FCC-4C83-BB9D-B91AE44163E1}" type="slidenum">
              <a:rPr lang="en-US" smtClean="0"/>
              <a:t>2</a:t>
            </a:fld>
            <a:endParaRPr lang="en-US"/>
          </a:p>
        </p:txBody>
      </p:sp>
    </p:spTree>
    <p:extLst>
      <p:ext uri="{BB962C8B-B14F-4D97-AF65-F5344CB8AC3E}">
        <p14:creationId xmlns:p14="http://schemas.microsoft.com/office/powerpoint/2010/main" val="37953012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C457090-8FCC-4C83-BB9D-B91AE44163E1}" type="slidenum">
              <a:rPr lang="en-US" smtClean="0"/>
              <a:t>3</a:t>
            </a:fld>
            <a:endParaRPr lang="en-US"/>
          </a:p>
        </p:txBody>
      </p:sp>
    </p:spTree>
    <p:extLst>
      <p:ext uri="{BB962C8B-B14F-4D97-AF65-F5344CB8AC3E}">
        <p14:creationId xmlns:p14="http://schemas.microsoft.com/office/powerpoint/2010/main" val="15734312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C457090-8FCC-4C83-BB9D-B91AE44163E1}" type="slidenum">
              <a:rPr lang="en-US" smtClean="0"/>
              <a:t>4</a:t>
            </a:fld>
            <a:endParaRPr lang="en-US"/>
          </a:p>
        </p:txBody>
      </p:sp>
    </p:spTree>
    <p:extLst>
      <p:ext uri="{BB962C8B-B14F-4D97-AF65-F5344CB8AC3E}">
        <p14:creationId xmlns:p14="http://schemas.microsoft.com/office/powerpoint/2010/main" val="15118703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77B5C3E3-7065-4DEF-BB13-01D53EDD53EE}" type="slidenum">
              <a:rPr lang="en-US"/>
              <a:pPr/>
              <a:t>5</a:t>
            </a:fld>
            <a:endParaRPr lang="en-US"/>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4455817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C457090-8FCC-4C83-BB9D-B91AE44163E1}" type="slidenum">
              <a:rPr lang="en-US" smtClean="0"/>
              <a:t>6</a:t>
            </a:fld>
            <a:endParaRPr lang="en-US"/>
          </a:p>
        </p:txBody>
      </p:sp>
    </p:spTree>
    <p:extLst>
      <p:ext uri="{BB962C8B-B14F-4D97-AF65-F5344CB8AC3E}">
        <p14:creationId xmlns:p14="http://schemas.microsoft.com/office/powerpoint/2010/main" val="7597715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C457090-8FCC-4C83-BB9D-B91AE44163E1}" type="slidenum">
              <a:rPr lang="en-US" smtClean="0"/>
              <a:t>7</a:t>
            </a:fld>
            <a:endParaRPr lang="en-US"/>
          </a:p>
        </p:txBody>
      </p:sp>
    </p:spTree>
    <p:extLst>
      <p:ext uri="{BB962C8B-B14F-4D97-AF65-F5344CB8AC3E}">
        <p14:creationId xmlns:p14="http://schemas.microsoft.com/office/powerpoint/2010/main" val="20988089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C457090-8FCC-4C83-BB9D-B91AE44163E1}" type="slidenum">
              <a:rPr lang="en-US" smtClean="0"/>
              <a:t>8</a:t>
            </a:fld>
            <a:endParaRPr lang="en-US"/>
          </a:p>
        </p:txBody>
      </p:sp>
    </p:spTree>
    <p:extLst>
      <p:ext uri="{BB962C8B-B14F-4D97-AF65-F5344CB8AC3E}">
        <p14:creationId xmlns:p14="http://schemas.microsoft.com/office/powerpoint/2010/main" val="30905155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C457090-8FCC-4C83-BB9D-B91AE44163E1}" type="slidenum">
              <a:rPr lang="en-US" smtClean="0"/>
              <a:t>9</a:t>
            </a:fld>
            <a:endParaRPr lang="en-US"/>
          </a:p>
        </p:txBody>
      </p:sp>
    </p:spTree>
    <p:extLst>
      <p:ext uri="{BB962C8B-B14F-4D97-AF65-F5344CB8AC3E}">
        <p14:creationId xmlns:p14="http://schemas.microsoft.com/office/powerpoint/2010/main" val="32217331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799518F-1C3C-43B5-99A1-B11218D119A8}" type="datetimeFigureOut">
              <a:rPr lang="en-US" smtClean="0"/>
              <a:pPr/>
              <a:t>9/18/2023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12E7258-A244-4F65-9573-2A2B777B91C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99518F-1C3C-43B5-99A1-B11218D119A8}" type="datetimeFigureOut">
              <a:rPr lang="en-US" smtClean="0"/>
              <a:pPr/>
              <a:t>9/18/2023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12E7258-A244-4F65-9573-2A2B777B91C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99518F-1C3C-43B5-99A1-B11218D119A8}" type="datetimeFigureOut">
              <a:rPr lang="en-US" smtClean="0"/>
              <a:pPr/>
              <a:t>9/18/2023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12E7258-A244-4F65-9573-2A2B777B91C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99518F-1C3C-43B5-99A1-B11218D119A8}" type="datetimeFigureOut">
              <a:rPr lang="en-US" smtClean="0"/>
              <a:pPr/>
              <a:t>9/18/2023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12E7258-A244-4F65-9573-2A2B777B91C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99518F-1C3C-43B5-99A1-B11218D119A8}" type="datetimeFigureOut">
              <a:rPr lang="en-US" smtClean="0"/>
              <a:pPr/>
              <a:t>9/18/2023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12E7258-A244-4F65-9573-2A2B777B91C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99518F-1C3C-43B5-99A1-B11218D119A8}" type="datetimeFigureOut">
              <a:rPr lang="en-US" smtClean="0"/>
              <a:pPr/>
              <a:t>9/18/2023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12E7258-A244-4F65-9573-2A2B777B91C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99518F-1C3C-43B5-99A1-B11218D119A8}" type="datetimeFigureOut">
              <a:rPr lang="en-US" smtClean="0"/>
              <a:pPr/>
              <a:t>9/18/2023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12E7258-A244-4F65-9573-2A2B777B91C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99518F-1C3C-43B5-99A1-B11218D119A8}" type="datetimeFigureOut">
              <a:rPr lang="en-US" smtClean="0"/>
              <a:pPr/>
              <a:t>9/18/2023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12E7258-A244-4F65-9573-2A2B777B91C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99518F-1C3C-43B5-99A1-B11218D119A8}" type="datetimeFigureOut">
              <a:rPr lang="en-US" smtClean="0"/>
              <a:pPr/>
              <a:t>9/18/2023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12E7258-A244-4F65-9573-2A2B777B91C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799518F-1C3C-43B5-99A1-B11218D119A8}" type="datetimeFigureOut">
              <a:rPr lang="en-US" smtClean="0"/>
              <a:pPr/>
              <a:t>9/18/2023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12E7258-A244-4F65-9573-2A2B777B91C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799518F-1C3C-43B5-99A1-B11218D119A8}" type="datetimeFigureOut">
              <a:rPr lang="en-US" smtClean="0"/>
              <a:pPr/>
              <a:t>9/18/2023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12E7258-A244-4F65-9573-2A2B777B91C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99518F-1C3C-43B5-99A1-B11218D119A8}" type="datetimeFigureOut">
              <a:rPr lang="en-US" smtClean="0"/>
              <a:pPr/>
              <a:t>9/18/2023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2E7258-A244-4F65-9573-2A2B777B91C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ctrTitle"/>
          </p:nvPr>
        </p:nvSpPr>
        <p:spPr>
          <a:xfrm>
            <a:off x="685800" y="2080130"/>
            <a:ext cx="7772400" cy="1905895"/>
          </a:xfrm>
        </p:spPr>
        <p:txBody>
          <a:bodyPr>
            <a:normAutofit/>
          </a:bodyPr>
          <a:lstStyle/>
          <a:p>
            <a:r>
              <a:rPr lang="en-US" b="1" dirty="0"/>
              <a:t>What to Expect at a </a:t>
            </a:r>
            <a:br>
              <a:rPr lang="en-US" b="1" dirty="0"/>
            </a:br>
            <a:r>
              <a:rPr lang="en-US" b="1" dirty="0"/>
              <a:t>Medicaid Fair Hearing</a:t>
            </a:r>
          </a:p>
        </p:txBody>
      </p:sp>
      <p:sp>
        <p:nvSpPr>
          <p:cNvPr id="11" name="Text Box 4"/>
          <p:cNvSpPr txBox="1">
            <a:spLocks noChangeArrowheads="1"/>
          </p:cNvSpPr>
          <p:nvPr/>
        </p:nvSpPr>
        <p:spPr bwMode="auto">
          <a:xfrm>
            <a:off x="495300" y="3657600"/>
            <a:ext cx="8153400" cy="1569660"/>
          </a:xfrm>
          <a:prstGeom prst="rect">
            <a:avLst/>
          </a:prstGeom>
          <a:noFill/>
          <a:ln w="9525" algn="ctr">
            <a:noFill/>
            <a:miter lim="800000"/>
            <a:headEnd/>
            <a:tailEnd/>
          </a:ln>
          <a:effectLst/>
        </p:spPr>
        <p:txBody>
          <a:bodyPr wrap="square">
            <a:spAutoFit/>
          </a:bodyPr>
          <a:lstStyle/>
          <a:p>
            <a:pPr algn="ctr">
              <a:spcBef>
                <a:spcPts val="0"/>
              </a:spcBef>
              <a:defRPr/>
            </a:pPr>
            <a:r>
              <a:rPr lang="en-US" sz="2400" dirty="0"/>
              <a:t>Presented by Peter Hofer</a:t>
            </a:r>
          </a:p>
          <a:p>
            <a:pPr algn="ctr">
              <a:spcBef>
                <a:spcPts val="0"/>
              </a:spcBef>
              <a:defRPr/>
            </a:pPr>
            <a:r>
              <a:rPr lang="en-US" sz="2400" dirty="0"/>
              <a:t>Senior Litigation Attorney/Litigation Coordinator</a:t>
            </a:r>
          </a:p>
          <a:p>
            <a:pPr algn="ctr">
              <a:spcBef>
                <a:spcPts val="0"/>
              </a:spcBef>
              <a:defRPr/>
            </a:pPr>
            <a:r>
              <a:rPr lang="en-US" sz="2400" dirty="0"/>
              <a:t>Disability Rights Texas</a:t>
            </a:r>
          </a:p>
          <a:p>
            <a:pPr algn="ctr">
              <a:spcBef>
                <a:spcPts val="0"/>
              </a:spcBef>
              <a:defRPr/>
            </a:pPr>
            <a:r>
              <a:rPr lang="en-US" sz="2400" dirty="0"/>
              <a:t>September 2017</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3423988" y="180894"/>
            <a:ext cx="2296023" cy="1077218"/>
          </a:xfrm>
          <a:prstGeom prst="rect">
            <a:avLst/>
          </a:prstGeom>
        </p:spPr>
      </p:pic>
      <p:sp>
        <p:nvSpPr>
          <p:cNvPr id="3" name="TextBox 2"/>
          <p:cNvSpPr txBox="1"/>
          <p:nvPr/>
        </p:nvSpPr>
        <p:spPr>
          <a:xfrm>
            <a:off x="2476500" y="1207887"/>
            <a:ext cx="4419600" cy="1077218"/>
          </a:xfrm>
          <a:prstGeom prst="rect">
            <a:avLst/>
          </a:prstGeom>
          <a:noFill/>
        </p:spPr>
        <p:txBody>
          <a:bodyPr wrap="square" rtlCol="0">
            <a:spAutoFit/>
          </a:bodyPr>
          <a:lstStyle/>
          <a:p>
            <a:pPr algn="ctr"/>
            <a:r>
              <a:rPr lang="en-US" dirty="0"/>
              <a:t>The Protection and Advocacy Agency for People with Disabilities in Texas</a:t>
            </a:r>
          </a:p>
          <a:p>
            <a:pPr algn="ctr"/>
            <a:r>
              <a:rPr lang="en-US" sz="1400" dirty="0"/>
              <a:t>Intake: 1-800-252-9108</a:t>
            </a:r>
          </a:p>
          <a:p>
            <a:pPr algn="ctr"/>
            <a:r>
              <a:rPr lang="en-US" sz="1400" dirty="0"/>
              <a:t>www.DRTx.org</a:t>
            </a:r>
          </a:p>
        </p:txBody>
      </p:sp>
      <p:sp>
        <p:nvSpPr>
          <p:cNvPr id="4" name="TextBox 3"/>
          <p:cNvSpPr txBox="1"/>
          <p:nvPr/>
        </p:nvSpPr>
        <p:spPr>
          <a:xfrm>
            <a:off x="342900" y="5548924"/>
            <a:ext cx="8458200" cy="954107"/>
          </a:xfrm>
          <a:prstGeom prst="rect">
            <a:avLst/>
          </a:prstGeom>
          <a:noFill/>
        </p:spPr>
        <p:txBody>
          <a:bodyPr wrap="square" rtlCol="0">
            <a:spAutoFit/>
          </a:bodyPr>
          <a:lstStyle/>
          <a:p>
            <a:pPr algn="just"/>
            <a:r>
              <a:rPr lang="en-US" sz="1400" i="1" dirty="0"/>
              <a:t>This handout is based upon the law at the time it was written. The law changes frequently and is subject to various interpretations by different courts. Future changes in the law may make some information in this handout inaccurate. This information in this handout is not intended to and does not replace an attorney's advice or assistance based on your particular situation.</a:t>
            </a:r>
            <a:endParaRPr lang="en-US" sz="1400" dirty="0"/>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normAutofit fontScale="90000"/>
          </a:bodyPr>
          <a:lstStyle/>
          <a:p>
            <a:pPr eaLnBrk="1" hangingPunct="1"/>
            <a:r>
              <a:rPr lang="en-US" dirty="0">
                <a:solidFill>
                  <a:srgbClr val="000000"/>
                </a:solidFill>
              </a:rPr>
              <a:t> AFTER THE HEARING</a:t>
            </a:r>
            <a:br>
              <a:rPr lang="en-US" dirty="0">
                <a:solidFill>
                  <a:srgbClr val="000000"/>
                </a:solidFill>
              </a:rPr>
            </a:br>
            <a:r>
              <a:rPr lang="en-US" dirty="0">
                <a:solidFill>
                  <a:srgbClr val="000000"/>
                </a:solidFill>
              </a:rPr>
              <a:t>BUT BEFORE THE DECISION</a:t>
            </a:r>
          </a:p>
        </p:txBody>
      </p:sp>
      <p:sp>
        <p:nvSpPr>
          <p:cNvPr id="45059" name="Rectangle 3"/>
          <p:cNvSpPr>
            <a:spLocks noGrp="1" noChangeArrowheads="1"/>
          </p:cNvSpPr>
          <p:nvPr>
            <p:ph type="body" idx="1"/>
          </p:nvPr>
        </p:nvSpPr>
        <p:spPr/>
        <p:txBody>
          <a:bodyPr/>
          <a:lstStyle/>
          <a:p>
            <a:pPr eaLnBrk="1" hangingPunct="1"/>
            <a:endParaRPr lang="en-US" dirty="0">
              <a:solidFill>
                <a:srgbClr val="000000"/>
              </a:solidFill>
            </a:endParaRPr>
          </a:p>
          <a:p>
            <a:pPr eaLnBrk="1" hangingPunct="1"/>
            <a:r>
              <a:rPr lang="en-US" dirty="0">
                <a:solidFill>
                  <a:srgbClr val="000000"/>
                </a:solidFill>
              </a:rPr>
              <a:t>If you want or need to submit additional evidence, ask that the record be kept open</a:t>
            </a:r>
          </a:p>
          <a:p>
            <a:pPr eaLnBrk="1" hangingPunct="1"/>
            <a:endParaRPr lang="en-US" dirty="0">
              <a:solidFill>
                <a:srgbClr val="000000"/>
              </a:solidFill>
            </a:endParaRPr>
          </a:p>
        </p:txBody>
      </p:sp>
    </p:spTree>
    <p:extLst>
      <p:ext uri="{BB962C8B-B14F-4D97-AF65-F5344CB8AC3E}">
        <p14:creationId xmlns:p14="http://schemas.microsoft.com/office/powerpoint/2010/main" val="16379281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 THE HEARING</a:t>
            </a:r>
          </a:p>
        </p:txBody>
      </p:sp>
      <p:sp>
        <p:nvSpPr>
          <p:cNvPr id="3" name="Content Placeholder 2"/>
          <p:cNvSpPr>
            <a:spLocks noGrp="1"/>
          </p:cNvSpPr>
          <p:nvPr>
            <p:ph idx="1"/>
          </p:nvPr>
        </p:nvSpPr>
        <p:spPr/>
        <p:txBody>
          <a:bodyPr/>
          <a:lstStyle/>
          <a:p>
            <a:pPr marL="0" indent="0">
              <a:buNone/>
            </a:pPr>
            <a:r>
              <a:rPr lang="en-US" dirty="0"/>
              <a:t>Read the hearings officer</a:t>
            </a:r>
          </a:p>
          <a:p>
            <a:pPr lvl="1"/>
            <a:r>
              <a:rPr lang="en-US" dirty="0"/>
              <a:t>Know when to stop</a:t>
            </a:r>
          </a:p>
          <a:p>
            <a:pPr lvl="1"/>
            <a:r>
              <a:rPr lang="en-US" dirty="0"/>
              <a:t>Remember the hearing officer is your audience, you are no longer trying to convince the agency/MCO their decision was erroneous. </a:t>
            </a:r>
          </a:p>
          <a:p>
            <a:pPr marL="0" indent="0">
              <a:buNone/>
            </a:pPr>
            <a:endParaRPr lang="en-US" dirty="0"/>
          </a:p>
        </p:txBody>
      </p:sp>
    </p:spTree>
    <p:extLst>
      <p:ext uri="{BB962C8B-B14F-4D97-AF65-F5344CB8AC3E}">
        <p14:creationId xmlns:p14="http://schemas.microsoft.com/office/powerpoint/2010/main" val="4957821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normAutofit fontScale="90000"/>
          </a:bodyPr>
          <a:lstStyle/>
          <a:p>
            <a:r>
              <a:rPr lang="en-US" u="sng" dirty="0"/>
              <a:t>THE HEARING DECISION</a:t>
            </a:r>
            <a:br>
              <a:rPr lang="en-US" u="sng" dirty="0"/>
            </a:br>
            <a:r>
              <a:rPr lang="en-US" dirty="0"/>
              <a:t>timelines</a:t>
            </a:r>
            <a:endParaRPr lang="en-US" dirty="0">
              <a:solidFill>
                <a:srgbClr val="000000"/>
              </a:solidFill>
            </a:endParaRPr>
          </a:p>
        </p:txBody>
      </p:sp>
      <p:sp>
        <p:nvSpPr>
          <p:cNvPr id="26627" name="Rectangle 3"/>
          <p:cNvSpPr>
            <a:spLocks noGrp="1" noChangeArrowheads="1"/>
          </p:cNvSpPr>
          <p:nvPr>
            <p:ph type="body" idx="1"/>
          </p:nvPr>
        </p:nvSpPr>
        <p:spPr>
          <a:xfrm>
            <a:off x="457200" y="1600200"/>
            <a:ext cx="8229600" cy="4953000"/>
          </a:xfrm>
        </p:spPr>
        <p:txBody>
          <a:bodyPr/>
          <a:lstStyle/>
          <a:p>
            <a:pPr eaLnBrk="1" hangingPunct="1">
              <a:lnSpc>
                <a:spcPct val="90000"/>
              </a:lnSpc>
            </a:pPr>
            <a:r>
              <a:rPr lang="en-US" sz="2800" dirty="0">
                <a:solidFill>
                  <a:srgbClr val="000000"/>
                </a:solidFill>
              </a:rPr>
              <a:t>The hearing decision will not happen at the hearing.</a:t>
            </a:r>
          </a:p>
          <a:p>
            <a:pPr>
              <a:lnSpc>
                <a:spcPct val="90000"/>
              </a:lnSpc>
            </a:pPr>
            <a:r>
              <a:rPr lang="en-US" sz="2800" dirty="0"/>
              <a:t>Continued services must be authorized until the decision issues.</a:t>
            </a:r>
            <a:endParaRPr lang="en-US" sz="2800" dirty="0">
              <a:solidFill>
                <a:srgbClr val="000000"/>
              </a:solidFill>
            </a:endParaRPr>
          </a:p>
          <a:p>
            <a:pPr eaLnBrk="1" hangingPunct="1">
              <a:lnSpc>
                <a:spcPct val="90000"/>
              </a:lnSpc>
            </a:pPr>
            <a:r>
              <a:rPr lang="en-US" sz="2800" dirty="0">
                <a:solidFill>
                  <a:srgbClr val="000000"/>
                </a:solidFill>
              </a:rPr>
              <a:t>The decision must be issued within 90 days from the date the appeal request is received (may be extended by as many days as the hearing is postponed or recessed at the request of the appellant).</a:t>
            </a:r>
          </a:p>
          <a:p>
            <a:pPr marL="0" indent="0" eaLnBrk="1" hangingPunct="1">
              <a:lnSpc>
                <a:spcPct val="90000"/>
              </a:lnSpc>
              <a:buNone/>
            </a:pPr>
            <a:endParaRPr lang="en-US" sz="2800" dirty="0">
              <a:solidFill>
                <a:srgbClr val="000000"/>
              </a:solidFill>
            </a:endParaRPr>
          </a:p>
        </p:txBody>
      </p:sp>
    </p:spTree>
    <p:extLst>
      <p:ext uri="{BB962C8B-B14F-4D97-AF65-F5344CB8AC3E}">
        <p14:creationId xmlns:p14="http://schemas.microsoft.com/office/powerpoint/2010/main" val="9476801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HEARING DECISION</a:t>
            </a:r>
          </a:p>
        </p:txBody>
      </p:sp>
      <p:sp>
        <p:nvSpPr>
          <p:cNvPr id="3" name="Content Placeholder 2"/>
          <p:cNvSpPr>
            <a:spLocks noGrp="1"/>
          </p:cNvSpPr>
          <p:nvPr>
            <p:ph idx="1"/>
          </p:nvPr>
        </p:nvSpPr>
        <p:spPr/>
        <p:txBody>
          <a:bodyPr>
            <a:normAutofit/>
          </a:bodyPr>
          <a:lstStyle/>
          <a:p>
            <a:pPr marL="0" indent="0">
              <a:buNone/>
            </a:pPr>
            <a:r>
              <a:rPr lang="en-US" dirty="0"/>
              <a:t>The Hearing Decision</a:t>
            </a:r>
          </a:p>
          <a:p>
            <a:r>
              <a:rPr lang="en-US" dirty="0"/>
              <a:t>Must be written, and will be mailed to you</a:t>
            </a:r>
          </a:p>
          <a:p>
            <a:r>
              <a:rPr lang="en-US" dirty="0"/>
              <a:t>Win or lose, a new request for services must be submitted if the service is a recurring, prior authorized service</a:t>
            </a:r>
          </a:p>
          <a:p>
            <a:r>
              <a:rPr lang="en-US" dirty="0"/>
              <a:t>The resubmission should set out current conditions and needs</a:t>
            </a:r>
          </a:p>
        </p:txBody>
      </p:sp>
    </p:spTree>
    <p:extLst>
      <p:ext uri="{BB962C8B-B14F-4D97-AF65-F5344CB8AC3E}">
        <p14:creationId xmlns:p14="http://schemas.microsoft.com/office/powerpoint/2010/main" val="8672977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a:t>POST-HEARING </a:t>
            </a:r>
            <a:br>
              <a:rPr lang="en-US" dirty="0"/>
            </a:br>
            <a:r>
              <a:rPr lang="en-US" dirty="0"/>
              <a:t>remedies if you lose the fair hearing</a:t>
            </a:r>
          </a:p>
        </p:txBody>
      </p:sp>
      <p:sp>
        <p:nvSpPr>
          <p:cNvPr id="3" name="Content Placeholder 2"/>
          <p:cNvSpPr>
            <a:spLocks noGrp="1"/>
          </p:cNvSpPr>
          <p:nvPr>
            <p:ph idx="1"/>
          </p:nvPr>
        </p:nvSpPr>
        <p:spPr/>
        <p:txBody>
          <a:bodyPr>
            <a:normAutofit fontScale="77500" lnSpcReduction="20000"/>
          </a:bodyPr>
          <a:lstStyle/>
          <a:p>
            <a:r>
              <a:rPr lang="en-US" dirty="0"/>
              <a:t>Options if you lose at the fair hearing:</a:t>
            </a:r>
          </a:p>
          <a:p>
            <a:pPr lvl="1"/>
            <a:r>
              <a:rPr lang="en-US" dirty="0"/>
              <a:t>Resubmit (because of change in conditions or needs or with better documentation)</a:t>
            </a:r>
          </a:p>
          <a:p>
            <a:pPr lvl="1"/>
            <a:r>
              <a:rPr lang="en-US" dirty="0"/>
              <a:t>Request that the hearing be reopened (within one year of decision; must show that there is new evidence that was not offered at hearing, that the new evidence would have affected the outcome, and that the decision is therefore invalid)    </a:t>
            </a:r>
          </a:p>
          <a:p>
            <a:pPr lvl="1"/>
            <a:r>
              <a:rPr lang="en-US" dirty="0"/>
              <a:t>Request for an amended and reissued decision </a:t>
            </a:r>
            <a:r>
              <a:rPr lang="en-US" dirty="0">
                <a:solidFill>
                  <a:srgbClr val="000000"/>
                </a:solidFill>
              </a:rPr>
              <a:t>(within 20 days after decision is issued)</a:t>
            </a:r>
            <a:endParaRPr lang="en-US" dirty="0"/>
          </a:p>
          <a:p>
            <a:pPr lvl="1"/>
            <a:r>
              <a:rPr lang="en-US" dirty="0"/>
              <a:t>Request an administrative review of the decision (postmarked no later than 30th day after the date of the decision)(prerequisite for seeking judicial review)</a:t>
            </a:r>
          </a:p>
          <a:p>
            <a:pPr lvl="1"/>
            <a:r>
              <a:rPr lang="en-US" dirty="0"/>
              <a:t>File for judicial review </a:t>
            </a:r>
            <a:r>
              <a:rPr lang="en-US" dirty="0">
                <a:solidFill>
                  <a:srgbClr val="000000"/>
                </a:solidFill>
              </a:rPr>
              <a:t>in the district court in Travis County not later than the 30</a:t>
            </a:r>
            <a:r>
              <a:rPr lang="en-US" baseline="30000" dirty="0">
                <a:solidFill>
                  <a:srgbClr val="000000"/>
                </a:solidFill>
              </a:rPr>
              <a:t>th</a:t>
            </a:r>
            <a:r>
              <a:rPr lang="en-US" dirty="0">
                <a:solidFill>
                  <a:srgbClr val="000000"/>
                </a:solidFill>
              </a:rPr>
              <a:t> day after the date of the notice of final decision</a:t>
            </a:r>
            <a:endParaRPr lang="en-US" dirty="0"/>
          </a:p>
          <a:p>
            <a:pPr marL="0" indent="0">
              <a:buNone/>
            </a:pPr>
            <a:endParaRPr lang="en-US" dirty="0"/>
          </a:p>
        </p:txBody>
      </p:sp>
    </p:spTree>
    <p:extLst>
      <p:ext uri="{BB962C8B-B14F-4D97-AF65-F5344CB8AC3E}">
        <p14:creationId xmlns:p14="http://schemas.microsoft.com/office/powerpoint/2010/main" val="5507992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3886200"/>
            <a:ext cx="8458200" cy="954107"/>
          </a:xfrm>
          <a:prstGeom prst="rect">
            <a:avLst/>
          </a:prstGeom>
          <a:noFill/>
        </p:spPr>
        <p:txBody>
          <a:bodyPr wrap="square" rtlCol="0">
            <a:spAutoFit/>
          </a:bodyPr>
          <a:lstStyle/>
          <a:p>
            <a:pPr algn="just"/>
            <a:r>
              <a:rPr lang="en-US" sz="1400" i="1" dirty="0"/>
              <a:t>This handout is based upon the law at the time it was written. The law changes frequently and is subject to various interpretations by different courts. Future changes in the law may make some information in this handout inaccurate. This information in this handout is not intended to and does not replace an attorney's advice or assistance based on your particular situation.</a:t>
            </a:r>
            <a:endParaRPr lang="en-US" sz="1400"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3733800" y="317558"/>
            <a:ext cx="1905801" cy="894139"/>
          </a:xfrm>
          <a:prstGeom prst="rect">
            <a:avLst/>
          </a:prstGeom>
        </p:spPr>
      </p:pic>
      <p:sp>
        <p:nvSpPr>
          <p:cNvPr id="7" name="TextBox 6"/>
          <p:cNvSpPr txBox="1"/>
          <p:nvPr/>
        </p:nvSpPr>
        <p:spPr>
          <a:xfrm>
            <a:off x="2476500" y="1207887"/>
            <a:ext cx="4419600" cy="1077218"/>
          </a:xfrm>
          <a:prstGeom prst="rect">
            <a:avLst/>
          </a:prstGeom>
          <a:noFill/>
        </p:spPr>
        <p:txBody>
          <a:bodyPr wrap="square" rtlCol="0">
            <a:spAutoFit/>
          </a:bodyPr>
          <a:lstStyle/>
          <a:p>
            <a:pPr algn="ctr"/>
            <a:r>
              <a:rPr lang="en-US" dirty="0"/>
              <a:t>The Protection and Advocacy Agency for People with Disabilities in Texas</a:t>
            </a:r>
          </a:p>
          <a:p>
            <a:pPr algn="ctr"/>
            <a:r>
              <a:rPr lang="en-US" sz="1400" dirty="0"/>
              <a:t>Intake: 1-800-252-9108</a:t>
            </a:r>
          </a:p>
          <a:p>
            <a:pPr algn="ctr"/>
            <a:r>
              <a:rPr lang="en-US" sz="1400" dirty="0"/>
              <a:t>www.DRTx.org</a:t>
            </a:r>
          </a:p>
        </p:txBody>
      </p:sp>
    </p:spTree>
    <p:extLst>
      <p:ext uri="{BB962C8B-B14F-4D97-AF65-F5344CB8AC3E}">
        <p14:creationId xmlns:p14="http://schemas.microsoft.com/office/powerpoint/2010/main" val="2434152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a:t>THE RULES</a:t>
            </a:r>
            <a:br>
              <a:rPr lang="en-US" u="sng" dirty="0"/>
            </a:br>
            <a:r>
              <a:rPr lang="en-US" dirty="0"/>
              <a:t>the basics</a:t>
            </a:r>
          </a:p>
        </p:txBody>
      </p:sp>
      <p:sp>
        <p:nvSpPr>
          <p:cNvPr id="3" name="Content Placeholder 2"/>
          <p:cNvSpPr>
            <a:spLocks noGrp="1"/>
          </p:cNvSpPr>
          <p:nvPr>
            <p:ph idx="1"/>
          </p:nvPr>
        </p:nvSpPr>
        <p:spPr/>
        <p:txBody>
          <a:bodyPr>
            <a:normAutofit fontScale="85000" lnSpcReduction="10000"/>
          </a:bodyPr>
          <a:lstStyle/>
          <a:p>
            <a:pPr marL="0" indent="0">
              <a:buNone/>
            </a:pPr>
            <a:r>
              <a:rPr lang="en-US" dirty="0"/>
              <a:t>All hearings must be held at a reasonable time, date, or place</a:t>
            </a:r>
          </a:p>
          <a:p>
            <a:pPr marL="0" indent="0">
              <a:buNone/>
            </a:pPr>
            <a:r>
              <a:rPr lang="en-US" dirty="0"/>
              <a:t>The beneficiary has the right to </a:t>
            </a:r>
          </a:p>
          <a:p>
            <a:r>
              <a:rPr lang="en-US" dirty="0"/>
              <a:t>Bring witnesses</a:t>
            </a:r>
          </a:p>
          <a:p>
            <a:r>
              <a:rPr lang="en-US" dirty="0"/>
              <a:t>Establish all pertinent facts</a:t>
            </a:r>
          </a:p>
          <a:p>
            <a:r>
              <a:rPr lang="en-US" dirty="0"/>
              <a:t>Present an argument without undue interference</a:t>
            </a:r>
          </a:p>
          <a:p>
            <a:r>
              <a:rPr lang="en-US" dirty="0"/>
              <a:t>Question or refute any testimony or evidence, and confront and cross examine adverse witnesses	</a:t>
            </a:r>
          </a:p>
          <a:p>
            <a:r>
              <a:rPr lang="en-US" dirty="0"/>
              <a:t>Submit documentary evidence before, during, or after the hearing</a:t>
            </a:r>
          </a:p>
        </p:txBody>
      </p:sp>
    </p:spTree>
    <p:extLst>
      <p:ext uri="{BB962C8B-B14F-4D97-AF65-F5344CB8AC3E}">
        <p14:creationId xmlns:p14="http://schemas.microsoft.com/office/powerpoint/2010/main" val="27473268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a:t>THE HEARING</a:t>
            </a:r>
            <a:br>
              <a:rPr lang="en-US" u="sng" dirty="0"/>
            </a:br>
            <a:r>
              <a:rPr lang="en-US" dirty="0"/>
              <a:t>the basics</a:t>
            </a:r>
            <a:endParaRPr lang="en-US" u="sng"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a:t>The hearings are :</a:t>
            </a:r>
          </a:p>
          <a:p>
            <a:r>
              <a:rPr lang="en-US" dirty="0"/>
              <a:t>Informal</a:t>
            </a:r>
          </a:p>
          <a:p>
            <a:r>
              <a:rPr lang="en-US" dirty="0"/>
              <a:t>Typically conducted by phone</a:t>
            </a:r>
          </a:p>
          <a:p>
            <a:r>
              <a:rPr lang="en-US" dirty="0"/>
              <a:t>The hearings officer is not a lawyer or a medical professional. </a:t>
            </a:r>
          </a:p>
          <a:p>
            <a:r>
              <a:rPr lang="en-US" dirty="0"/>
              <a:t>The rules of evidence and procedure do not apply</a:t>
            </a:r>
          </a:p>
          <a:p>
            <a:pPr>
              <a:lnSpc>
                <a:spcPct val="90000"/>
              </a:lnSpc>
            </a:pPr>
            <a:r>
              <a:rPr lang="en-US" dirty="0">
                <a:solidFill>
                  <a:srgbClr val="000000"/>
                </a:solidFill>
              </a:rPr>
              <a:t>The agency/MCO bears the burden of proof (and therefore presents its evidence first)</a:t>
            </a:r>
          </a:p>
          <a:p>
            <a:pPr>
              <a:lnSpc>
                <a:spcPct val="90000"/>
              </a:lnSpc>
            </a:pPr>
            <a:r>
              <a:rPr lang="en-US" dirty="0">
                <a:solidFill>
                  <a:srgbClr val="000000"/>
                </a:solidFill>
              </a:rPr>
              <a:t>The agency’s/MCO’s attorney may appear</a:t>
            </a:r>
          </a:p>
        </p:txBody>
      </p:sp>
    </p:spTree>
    <p:extLst>
      <p:ext uri="{BB962C8B-B14F-4D97-AF65-F5344CB8AC3E}">
        <p14:creationId xmlns:p14="http://schemas.microsoft.com/office/powerpoint/2010/main" val="1265311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a:t>THE HEARING</a:t>
            </a:r>
            <a:endParaRPr lang="en-US" dirty="0"/>
          </a:p>
        </p:txBody>
      </p:sp>
      <p:sp>
        <p:nvSpPr>
          <p:cNvPr id="3" name="Content Placeholder 2"/>
          <p:cNvSpPr>
            <a:spLocks noGrp="1"/>
          </p:cNvSpPr>
          <p:nvPr>
            <p:ph idx="1"/>
          </p:nvPr>
        </p:nvSpPr>
        <p:spPr>
          <a:xfrm>
            <a:off x="304800" y="1676400"/>
            <a:ext cx="8229600" cy="4525963"/>
          </a:xfrm>
        </p:spPr>
        <p:txBody>
          <a:bodyPr>
            <a:normAutofit fontScale="40000" lnSpcReduction="20000"/>
          </a:bodyPr>
          <a:lstStyle/>
          <a:p>
            <a:r>
              <a:rPr lang="en-US" sz="7000" dirty="0"/>
              <a:t>What to have with you:</a:t>
            </a:r>
          </a:p>
          <a:p>
            <a:pPr lvl="1"/>
            <a:r>
              <a:rPr lang="en-US" sz="7000" dirty="0"/>
              <a:t>Your exhibits and the agency’s/MCO’s exhibits (the fair hearing packet)</a:t>
            </a:r>
          </a:p>
          <a:p>
            <a:pPr lvl="1"/>
            <a:r>
              <a:rPr lang="en-US" sz="7000" dirty="0"/>
              <a:t>Proof that you submitted your evidence (e.g., fax confirmation, email)</a:t>
            </a:r>
          </a:p>
          <a:p>
            <a:pPr lvl="1"/>
            <a:r>
              <a:rPr lang="en-US" sz="7000" dirty="0"/>
              <a:t>The fair hearing notice</a:t>
            </a:r>
          </a:p>
          <a:p>
            <a:pPr lvl="1"/>
            <a:r>
              <a:rPr lang="en-US" sz="7000" dirty="0"/>
              <a:t>An outline for your testimony</a:t>
            </a:r>
          </a:p>
          <a:p>
            <a:pPr lvl="1"/>
            <a:r>
              <a:rPr lang="en-US" sz="7000" dirty="0"/>
              <a:t>Paper for taking notes</a:t>
            </a:r>
          </a:p>
          <a:p>
            <a:pPr lvl="1"/>
            <a:r>
              <a:rPr lang="en-US" sz="7000" dirty="0"/>
              <a:t>Calendar in case the hearing is rescheduled</a:t>
            </a:r>
          </a:p>
          <a:p>
            <a:pPr marL="457200" lvl="1" indent="0">
              <a:buNone/>
            </a:pPr>
            <a:endParaRPr lang="en-US" sz="7000" dirty="0"/>
          </a:p>
          <a:p>
            <a:pPr marL="0" indent="0">
              <a:buNone/>
            </a:pPr>
            <a:r>
              <a:rPr lang="en-US" dirty="0"/>
              <a:t>	</a:t>
            </a:r>
            <a:br>
              <a:rPr lang="en-US" dirty="0"/>
            </a:br>
            <a:endParaRPr lang="en-US" dirty="0"/>
          </a:p>
          <a:p>
            <a:pPr marL="0" indent="0">
              <a:buNone/>
            </a:pPr>
            <a:endParaRPr lang="en-US" dirty="0"/>
          </a:p>
        </p:txBody>
      </p:sp>
    </p:spTree>
    <p:extLst>
      <p:ext uri="{BB962C8B-B14F-4D97-AF65-F5344CB8AC3E}">
        <p14:creationId xmlns:p14="http://schemas.microsoft.com/office/powerpoint/2010/main" val="1821826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normAutofit fontScale="90000"/>
          </a:bodyPr>
          <a:lstStyle/>
          <a:p>
            <a:r>
              <a:rPr lang="en-US" u="sng" dirty="0"/>
              <a:t>THE HEARING</a:t>
            </a:r>
            <a:br>
              <a:rPr lang="en-US" u="sng" dirty="0"/>
            </a:br>
            <a:r>
              <a:rPr lang="en-US" dirty="0"/>
              <a:t>the beginning</a:t>
            </a:r>
            <a:endParaRPr lang="en-US" dirty="0">
              <a:solidFill>
                <a:srgbClr val="000000"/>
              </a:solidFill>
            </a:endParaRPr>
          </a:p>
        </p:txBody>
      </p:sp>
      <p:sp>
        <p:nvSpPr>
          <p:cNvPr id="25603" name="Rectangle 3"/>
          <p:cNvSpPr>
            <a:spLocks noGrp="1" noChangeArrowheads="1"/>
          </p:cNvSpPr>
          <p:nvPr>
            <p:ph type="body" idx="1"/>
          </p:nvPr>
        </p:nvSpPr>
        <p:spPr>
          <a:xfrm>
            <a:off x="457200" y="1600200"/>
            <a:ext cx="8229600" cy="5029200"/>
          </a:xfrm>
        </p:spPr>
        <p:txBody>
          <a:bodyPr>
            <a:normAutofit fontScale="92500" lnSpcReduction="10000"/>
          </a:bodyPr>
          <a:lstStyle/>
          <a:p>
            <a:pPr>
              <a:lnSpc>
                <a:spcPct val="90000"/>
              </a:lnSpc>
            </a:pPr>
            <a:r>
              <a:rPr lang="en-US" sz="2800" dirty="0"/>
              <a:t>The hearings officer starts the hearing</a:t>
            </a:r>
          </a:p>
          <a:p>
            <a:pPr marL="0" indent="0">
              <a:buNone/>
            </a:pPr>
            <a:r>
              <a:rPr lang="en-US" sz="2800" dirty="0"/>
              <a:t>	with introductions</a:t>
            </a:r>
          </a:p>
          <a:p>
            <a:pPr marL="0" indent="0">
              <a:buNone/>
            </a:pPr>
            <a:r>
              <a:rPr lang="en-US" sz="2800" dirty="0"/>
              <a:t>	an overview of the hearing process </a:t>
            </a:r>
          </a:p>
          <a:p>
            <a:pPr marL="0" indent="0">
              <a:buNone/>
            </a:pPr>
            <a:r>
              <a:rPr lang="en-US" sz="2800" dirty="0"/>
              <a:t>	a statement that ruling will be based on policy</a:t>
            </a:r>
          </a:p>
          <a:p>
            <a:pPr marL="0" indent="0">
              <a:buNone/>
            </a:pPr>
            <a:r>
              <a:rPr lang="en-US" sz="2800" dirty="0"/>
              <a:t>	a review of the evidence/exhibits that have been 	submitted</a:t>
            </a:r>
          </a:p>
          <a:p>
            <a:pPr marL="0" indent="0">
              <a:buNone/>
            </a:pPr>
            <a:r>
              <a:rPr lang="en-US" sz="2800" dirty="0"/>
              <a:t>	and swearing in of witnesses</a:t>
            </a:r>
          </a:p>
          <a:p>
            <a:r>
              <a:rPr lang="en-US" sz="2800" dirty="0"/>
              <a:t>If you need to have a witness taken out of order or at a certain time, ask at the beginning of the hearing</a:t>
            </a:r>
            <a:r>
              <a:rPr lang="en-US" sz="2800" dirty="0">
                <a:solidFill>
                  <a:srgbClr val="000000"/>
                </a:solidFill>
              </a:rPr>
              <a:t>.</a:t>
            </a:r>
          </a:p>
          <a:p>
            <a:r>
              <a:rPr lang="en-US" sz="2800" dirty="0">
                <a:solidFill>
                  <a:srgbClr val="000000"/>
                </a:solidFill>
              </a:rPr>
              <a:t>If you have not received the evidence/exhibits that have been submit, notify the hearings officer at the beginning of the hearing. </a:t>
            </a:r>
            <a:endParaRPr lang="en-US" sz="2800" dirty="0"/>
          </a:p>
        </p:txBody>
      </p:sp>
    </p:spTree>
    <p:extLst>
      <p:ext uri="{BB962C8B-B14F-4D97-AF65-F5344CB8AC3E}">
        <p14:creationId xmlns:p14="http://schemas.microsoft.com/office/powerpoint/2010/main" val="6285249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Testimony</a:t>
            </a:r>
          </a:p>
        </p:txBody>
      </p:sp>
      <p:sp>
        <p:nvSpPr>
          <p:cNvPr id="3" name="Content Placeholder 2"/>
          <p:cNvSpPr>
            <a:spLocks noGrp="1"/>
          </p:cNvSpPr>
          <p:nvPr>
            <p:ph idx="1"/>
          </p:nvPr>
        </p:nvSpPr>
        <p:spPr>
          <a:xfrm>
            <a:off x="457200" y="1600200"/>
            <a:ext cx="8229600" cy="4800600"/>
          </a:xfrm>
        </p:spPr>
        <p:txBody>
          <a:bodyPr>
            <a:normAutofit fontScale="85000" lnSpcReduction="10000"/>
          </a:bodyPr>
          <a:lstStyle/>
          <a:p>
            <a:pPr>
              <a:lnSpc>
                <a:spcPct val="90000"/>
              </a:lnSpc>
            </a:pPr>
            <a:r>
              <a:rPr lang="en-US" dirty="0"/>
              <a:t>The agency/MCO goes first, as it has the burden of proving that its decision was correct.</a:t>
            </a:r>
          </a:p>
          <a:p>
            <a:pPr lvl="1">
              <a:lnSpc>
                <a:spcPct val="90000"/>
              </a:lnSpc>
            </a:pPr>
            <a:r>
              <a:rPr lang="en-US" dirty="0"/>
              <a:t>Pay attention to the individual proving testimony. Check the evidence packet to see their involvement in the decision. </a:t>
            </a:r>
          </a:p>
          <a:p>
            <a:pPr lvl="2">
              <a:lnSpc>
                <a:spcPct val="90000"/>
              </a:lnSpc>
            </a:pPr>
            <a:r>
              <a:rPr lang="en-US" dirty="0"/>
              <a:t>Were they the reviewing medical director who made the decision?</a:t>
            </a:r>
          </a:p>
          <a:p>
            <a:pPr lvl="2">
              <a:lnSpc>
                <a:spcPct val="90000"/>
              </a:lnSpc>
            </a:pPr>
            <a:r>
              <a:rPr lang="en-US" dirty="0"/>
              <a:t>Was it the nurse who provided the assessment? </a:t>
            </a:r>
          </a:p>
          <a:p>
            <a:pPr lvl="1"/>
            <a:r>
              <a:rPr lang="en-US" dirty="0">
                <a:solidFill>
                  <a:srgbClr val="000000"/>
                </a:solidFill>
              </a:rPr>
              <a:t>Be prepared for an endless review of possibly irrelevant policies</a:t>
            </a:r>
          </a:p>
          <a:p>
            <a:pPr lvl="1"/>
            <a:r>
              <a:rPr lang="en-US" dirty="0">
                <a:solidFill>
                  <a:srgbClr val="000000"/>
                </a:solidFill>
              </a:rPr>
              <a:t>Listen for new reasons for denial or reduction</a:t>
            </a:r>
          </a:p>
          <a:p>
            <a:pPr lvl="1"/>
            <a:r>
              <a:rPr lang="en-US" dirty="0">
                <a:solidFill>
                  <a:srgbClr val="000000"/>
                </a:solidFill>
              </a:rPr>
              <a:t>Listen for factual errors</a:t>
            </a:r>
          </a:p>
          <a:p>
            <a:pPr lvl="1"/>
            <a:r>
              <a:rPr lang="en-US" dirty="0">
                <a:solidFill>
                  <a:srgbClr val="000000"/>
                </a:solidFill>
              </a:rPr>
              <a:t>Listen for the policy or legal basis for the denial</a:t>
            </a:r>
          </a:p>
          <a:p>
            <a:pPr lvl="1"/>
            <a:r>
              <a:rPr lang="en-US" dirty="0">
                <a:solidFill>
                  <a:srgbClr val="000000"/>
                </a:solidFill>
              </a:rPr>
              <a:t>Take notes (one side notes, one side possible questions)</a:t>
            </a:r>
          </a:p>
          <a:p>
            <a:endParaRPr lang="en-US" dirty="0"/>
          </a:p>
          <a:p>
            <a:pPr>
              <a:lnSpc>
                <a:spcPct val="90000"/>
              </a:lnSpc>
            </a:pPr>
            <a:endParaRPr lang="en-US" dirty="0"/>
          </a:p>
        </p:txBody>
      </p:sp>
    </p:spTree>
    <p:extLst>
      <p:ext uri="{BB962C8B-B14F-4D97-AF65-F5344CB8AC3E}">
        <p14:creationId xmlns:p14="http://schemas.microsoft.com/office/powerpoint/2010/main" val="3231393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90600"/>
          </a:xfrm>
        </p:spPr>
        <p:txBody>
          <a:bodyPr>
            <a:normAutofit fontScale="90000"/>
          </a:bodyPr>
          <a:lstStyle/>
          <a:p>
            <a:br>
              <a:rPr lang="en-US" dirty="0"/>
            </a:br>
            <a:br>
              <a:rPr lang="en-US" dirty="0"/>
            </a:br>
            <a:r>
              <a:rPr lang="en-US" dirty="0"/>
              <a:t>IN THE HEARING</a:t>
            </a:r>
            <a:br>
              <a:rPr lang="en-US" dirty="0"/>
            </a:br>
            <a:endParaRPr lang="en-US" dirty="0"/>
          </a:p>
        </p:txBody>
      </p:sp>
      <p:sp>
        <p:nvSpPr>
          <p:cNvPr id="3" name="Content Placeholder 2"/>
          <p:cNvSpPr>
            <a:spLocks noGrp="1"/>
          </p:cNvSpPr>
          <p:nvPr>
            <p:ph idx="1"/>
          </p:nvPr>
        </p:nvSpPr>
        <p:spPr>
          <a:xfrm>
            <a:off x="457200" y="1600200"/>
            <a:ext cx="8229600" cy="5029200"/>
          </a:xfrm>
        </p:spPr>
        <p:txBody>
          <a:bodyPr>
            <a:normAutofit fontScale="85000" lnSpcReduction="20000"/>
          </a:bodyPr>
          <a:lstStyle/>
          <a:p>
            <a:r>
              <a:rPr lang="en-US" dirty="0"/>
              <a:t>If you want to question or “cross examine” the agency/MCO representatives</a:t>
            </a:r>
          </a:p>
          <a:p>
            <a:pPr lvl="1"/>
            <a:r>
              <a:rPr lang="en-US" dirty="0"/>
              <a:t>Ask leading questions whenever possible</a:t>
            </a:r>
          </a:p>
          <a:p>
            <a:pPr lvl="2"/>
            <a:r>
              <a:rPr lang="en-US" dirty="0"/>
              <a:t>i.e. state a fact, then follow the fact with “correct?” or “isn’t that right?”</a:t>
            </a:r>
          </a:p>
          <a:p>
            <a:pPr lvl="1"/>
            <a:r>
              <a:rPr lang="en-US" dirty="0"/>
              <a:t>Ask the witness what their role was in the decision</a:t>
            </a:r>
          </a:p>
          <a:p>
            <a:pPr lvl="1"/>
            <a:r>
              <a:rPr lang="en-US" dirty="0"/>
              <a:t>Lay out proper policy, standard, rule</a:t>
            </a:r>
          </a:p>
          <a:p>
            <a:pPr lvl="1"/>
            <a:r>
              <a:rPr lang="en-US" dirty="0"/>
              <a:t>Go over deficiencies in notice</a:t>
            </a:r>
          </a:p>
          <a:p>
            <a:pPr lvl="1"/>
            <a:r>
              <a:rPr lang="en-US" dirty="0"/>
              <a:t>Pin down reason for the decision</a:t>
            </a:r>
          </a:p>
          <a:p>
            <a:pPr lvl="1"/>
            <a:r>
              <a:rPr lang="en-US" dirty="0"/>
              <a:t>Attack reason for the decision</a:t>
            </a:r>
          </a:p>
          <a:p>
            <a:pPr lvl="1"/>
            <a:r>
              <a:rPr lang="en-US" dirty="0"/>
              <a:t>Point out factual errors</a:t>
            </a:r>
          </a:p>
          <a:p>
            <a:pPr lvl="1"/>
            <a:r>
              <a:rPr lang="en-US" dirty="0"/>
              <a:t>Use letters of medical necessity</a:t>
            </a:r>
          </a:p>
          <a:p>
            <a:pPr lvl="2"/>
            <a:r>
              <a:rPr lang="en-US" dirty="0"/>
              <a:t>Any information you reference should have been introduced as evidence at the beginning of fair hearing. </a:t>
            </a:r>
          </a:p>
        </p:txBody>
      </p:sp>
    </p:spTree>
    <p:extLst>
      <p:ext uri="{BB962C8B-B14F-4D97-AF65-F5344CB8AC3E}">
        <p14:creationId xmlns:p14="http://schemas.microsoft.com/office/powerpoint/2010/main" val="38958539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 THE HEARING</a:t>
            </a:r>
          </a:p>
        </p:txBody>
      </p:sp>
      <p:sp>
        <p:nvSpPr>
          <p:cNvPr id="3" name="Content Placeholder 2"/>
          <p:cNvSpPr>
            <a:spLocks noGrp="1"/>
          </p:cNvSpPr>
          <p:nvPr>
            <p:ph idx="1"/>
          </p:nvPr>
        </p:nvSpPr>
        <p:spPr>
          <a:xfrm>
            <a:off x="457200" y="1295400"/>
            <a:ext cx="8229600" cy="5257800"/>
          </a:xfrm>
        </p:spPr>
        <p:txBody>
          <a:bodyPr>
            <a:normAutofit fontScale="77500" lnSpcReduction="20000"/>
          </a:bodyPr>
          <a:lstStyle/>
          <a:p>
            <a:r>
              <a:rPr lang="en-US" dirty="0"/>
              <a:t>Direct exam of your witnesses</a:t>
            </a:r>
          </a:p>
          <a:p>
            <a:r>
              <a:rPr lang="en-US" dirty="0"/>
              <a:t>After your witnesses testify, the agency and the hearings officer may ask them a few questions.  Your witnesses should:</a:t>
            </a:r>
          </a:p>
          <a:p>
            <a:pPr marL="0" indent="0">
              <a:buNone/>
            </a:pPr>
            <a:r>
              <a:rPr lang="en-US" dirty="0"/>
              <a:t>	be polite</a:t>
            </a:r>
          </a:p>
          <a:p>
            <a:pPr marL="0" indent="0">
              <a:buNone/>
            </a:pPr>
            <a:r>
              <a:rPr lang="en-US" dirty="0"/>
              <a:t>	be honest</a:t>
            </a:r>
          </a:p>
          <a:p>
            <a:pPr marL="0" indent="0">
              <a:buNone/>
            </a:pPr>
            <a:r>
              <a:rPr lang="en-US" dirty="0"/>
              <a:t>	be committed</a:t>
            </a:r>
          </a:p>
          <a:p>
            <a:pPr marL="0" indent="0">
              <a:buNone/>
            </a:pPr>
            <a:r>
              <a:rPr lang="en-US" dirty="0"/>
              <a:t>	know who the real audience is (the hearings officer)</a:t>
            </a:r>
          </a:p>
          <a:p>
            <a:pPr marL="0" indent="0">
              <a:buNone/>
            </a:pPr>
            <a:r>
              <a:rPr lang="en-US" dirty="0"/>
              <a:t>	answer (only) the question asked</a:t>
            </a:r>
          </a:p>
          <a:p>
            <a:pPr marL="0" indent="0">
              <a:buNone/>
            </a:pPr>
            <a:r>
              <a:rPr lang="en-US" dirty="0"/>
              <a:t>	not be afraid to say, “I don’t know” if they don’t know the answer (no speculation or guessing (preparation is key))</a:t>
            </a:r>
          </a:p>
          <a:p>
            <a:r>
              <a:rPr lang="en-US" dirty="0"/>
              <a:t>Redirect your witness </a:t>
            </a:r>
          </a:p>
        </p:txBody>
      </p:sp>
    </p:spTree>
    <p:extLst>
      <p:ext uri="{BB962C8B-B14F-4D97-AF65-F5344CB8AC3E}">
        <p14:creationId xmlns:p14="http://schemas.microsoft.com/office/powerpoint/2010/main" val="33601879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 THE HEARING</a:t>
            </a:r>
          </a:p>
        </p:txBody>
      </p:sp>
      <p:sp>
        <p:nvSpPr>
          <p:cNvPr id="3" name="Content Placeholder 2"/>
          <p:cNvSpPr>
            <a:spLocks noGrp="1"/>
          </p:cNvSpPr>
          <p:nvPr>
            <p:ph idx="1"/>
          </p:nvPr>
        </p:nvSpPr>
        <p:spPr/>
        <p:txBody>
          <a:bodyPr>
            <a:normAutofit/>
          </a:bodyPr>
          <a:lstStyle/>
          <a:p>
            <a:r>
              <a:rPr lang="en-US" dirty="0"/>
              <a:t>Closing argument</a:t>
            </a:r>
          </a:p>
          <a:p>
            <a:pPr lvl="1"/>
            <a:r>
              <a:rPr lang="en-US" dirty="0"/>
              <a:t>Simple summation of factual and legal points</a:t>
            </a:r>
          </a:p>
          <a:p>
            <a:pPr lvl="1"/>
            <a:r>
              <a:rPr lang="en-US" dirty="0"/>
              <a:t>Should be outlined before hearing</a:t>
            </a:r>
          </a:p>
          <a:p>
            <a:pPr lvl="1"/>
            <a:r>
              <a:rPr lang="en-US" dirty="0"/>
              <a:t>Add any helpful points that came out in the hearing</a:t>
            </a:r>
          </a:p>
          <a:p>
            <a:pPr lvl="2"/>
            <a:r>
              <a:rPr lang="en-US" dirty="0"/>
              <a:t>Refer to your notes</a:t>
            </a:r>
          </a:p>
        </p:txBody>
      </p:sp>
    </p:spTree>
    <p:extLst>
      <p:ext uri="{BB962C8B-B14F-4D97-AF65-F5344CB8AC3E}">
        <p14:creationId xmlns:p14="http://schemas.microsoft.com/office/powerpoint/2010/main" val="29903500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47691</TotalTime>
  <Words>1143</Words>
  <Application>Microsoft Office PowerPoint</Application>
  <PresentationFormat>On-screen Show (4:3)</PresentationFormat>
  <Paragraphs>124</Paragraphs>
  <Slides>15</Slides>
  <Notes>15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What to Expect at a  Medicaid Fair Hearing</vt:lpstr>
      <vt:lpstr>THE RULES the basics</vt:lpstr>
      <vt:lpstr>THE HEARING the basics</vt:lpstr>
      <vt:lpstr>THE HEARING</vt:lpstr>
      <vt:lpstr>THE HEARING the beginning</vt:lpstr>
      <vt:lpstr>Testimony</vt:lpstr>
      <vt:lpstr>  IN THE HEARING </vt:lpstr>
      <vt:lpstr>IN THE HEARING</vt:lpstr>
      <vt:lpstr>IN THE HEARING</vt:lpstr>
      <vt:lpstr> AFTER THE HEARING BUT BEFORE THE DECISION</vt:lpstr>
      <vt:lpstr>IN THE HEARING</vt:lpstr>
      <vt:lpstr>THE HEARING DECISION timelines</vt:lpstr>
      <vt:lpstr>THE HEARING DECISION</vt:lpstr>
      <vt:lpstr>POST-HEARING  remedies if you lose the fair hearing</vt:lpstr>
      <vt:lpstr>PowerPoint Presentation</vt:lpstr>
    </vt:vector>
  </TitlesOfParts>
  <Company>Disability Rights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Disability System: A Guide to Finding Additional Services for your Client</dc:title>
  <dc:creator>etxclerk1</dc:creator>
  <cp:lastModifiedBy>Laurel Goodroe</cp:lastModifiedBy>
  <cp:revision>270</cp:revision>
  <cp:lastPrinted>2017-09-27T21:05:43Z</cp:lastPrinted>
  <dcterms:created xsi:type="dcterms:W3CDTF">2013-06-24T13:49:01Z</dcterms:created>
  <dcterms:modified xsi:type="dcterms:W3CDTF">2023-09-18T18:17:20Z</dcterms:modified>
</cp:coreProperties>
</file>