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5E94C-8F91-4A81-AD33-AB85C7B8AE97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02AF5-5136-4E64-84AB-4366E9391F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53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2004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464820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3EA3EE6-29BA-4927-8A5F-5C8FBE2CED61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20C5D81-35FC-41CD-9B66-C3817B312D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0480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457200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0480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45720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3EE6-29BA-4927-8A5F-5C8FBE2CED61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5D81-35FC-41CD-9B66-C3817B312D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3EE6-29BA-4927-8A5F-5C8FBE2CED61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5D81-35FC-41CD-9B66-C3817B312D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3EE6-29BA-4927-8A5F-5C8FBE2CED61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5D81-35FC-41CD-9B66-C3817B312D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3EA3EE6-29BA-4927-8A5F-5C8FBE2CED61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20C5D81-35FC-41CD-9B66-C3817B312D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3EE6-29BA-4927-8A5F-5C8FBE2CED61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5D81-35FC-41CD-9B66-C3817B312D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3EE6-29BA-4927-8A5F-5C8FBE2CED61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5D81-35FC-41CD-9B66-C3817B312D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3EE6-29BA-4927-8A5F-5C8FBE2CED61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5D81-35FC-41CD-9B66-C3817B312D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3EE6-29BA-4927-8A5F-5C8FBE2CED61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5D81-35FC-41CD-9B66-C3817B312D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3EE6-29BA-4927-8A5F-5C8FBE2CED61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5D81-35FC-41CD-9B66-C3817B312D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3EE6-29BA-4927-8A5F-5C8FBE2CED61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5D81-35FC-41CD-9B66-C3817B312D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3EA3EE6-29BA-4927-8A5F-5C8FBE2CED61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0C5D81-35FC-41CD-9B66-C3817B312D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sabilityrightstx.org/" TargetMode="External"/><Relationship Id="rId2" Type="http://schemas.openxmlformats.org/officeDocument/2006/relationships/hyperlink" Target="mailto:VOTE@DRTx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200400"/>
            <a:ext cx="6858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Voters with Disabilities:  </a:t>
            </a:r>
            <a:br>
              <a:rPr lang="en-US" dirty="0" smtClean="0"/>
            </a:br>
            <a:r>
              <a:rPr lang="en-US" dirty="0" smtClean="0"/>
              <a:t>Poll Worker </a:t>
            </a:r>
            <a:r>
              <a:rPr lang="en-US" dirty="0" smtClean="0"/>
              <a:t>Training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Kristen E. Jones</a:t>
            </a:r>
          </a:p>
          <a:p>
            <a:r>
              <a:rPr lang="en-US" dirty="0" smtClean="0"/>
              <a:t>HAVA Training and Technical Support Specialist</a:t>
            </a:r>
          </a:p>
          <a:p>
            <a:endParaRPr lang="en-US" dirty="0"/>
          </a:p>
        </p:txBody>
      </p:sp>
      <p:pic>
        <p:nvPicPr>
          <p:cNvPr id="4" name="Picture 3" descr="Texans_Vote_Logo_N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609600"/>
            <a:ext cx="4965192" cy="1834896"/>
          </a:xfrm>
          <a:prstGeom prst="rect">
            <a:avLst/>
          </a:prstGeom>
        </p:spPr>
      </p:pic>
      <p:pic>
        <p:nvPicPr>
          <p:cNvPr id="5" name="Picture 7" descr="DRT_logo-colo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5715000"/>
            <a:ext cx="25209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096000" y="6400800"/>
            <a:ext cx="2514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smtClean="0">
                <a:latin typeface="Arial" panose="020B0604020202020204" pitchFamily="34" charset="0"/>
                <a:cs typeface="Arial" panose="020B0604020202020204" pitchFamily="34" charset="0"/>
              </a:rPr>
              <a:t>Updated October </a:t>
            </a:r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2013 – HA21</a:t>
            </a:r>
            <a:endParaRPr lang="en-US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Remember!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Focus on reasonable, doable solutions delivered in a responsive, courteous manner.</a:t>
            </a:r>
          </a:p>
          <a:p>
            <a:endParaRPr lang="en-US" dirty="0" smtClean="0"/>
          </a:p>
          <a:p>
            <a:r>
              <a:rPr lang="en-US" dirty="0" smtClean="0"/>
              <a:t>Rely on the voter as the “expert.” If an issue you are unfamiliar with arises, ask them what you can do to best assist them.</a:t>
            </a:r>
          </a:p>
          <a:p>
            <a:endParaRPr lang="en-US" dirty="0" smtClean="0"/>
          </a:p>
          <a:p>
            <a:r>
              <a:rPr lang="en-US" dirty="0" smtClean="0"/>
              <a:t>Make every effort to ensure your voting area is set up in an accessible manner and remains free of barriers during voting hours.</a:t>
            </a:r>
            <a:endParaRPr lang="en-US" smtClean="0"/>
          </a:p>
          <a:p>
            <a:endParaRPr lang="en-US" smtClean="0"/>
          </a:p>
          <a:p>
            <a:r>
              <a:rPr lang="en-US" dirty="0" smtClean="0"/>
              <a:t>It is not up to you to determine a persons registration qualifications or competence to vote.</a:t>
            </a:r>
          </a:p>
          <a:p>
            <a:endParaRPr lang="en-US" dirty="0" smtClean="0"/>
          </a:p>
          <a:p>
            <a:r>
              <a:rPr lang="en-US" dirty="0" smtClean="0"/>
              <a:t>Make every effort to not embarrass a voter with a disability.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7" descr="DRT_logo-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5943600"/>
            <a:ext cx="25209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4" name="Picture 7" descr="DRT_logo-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5943600"/>
            <a:ext cx="25209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kjones\AppData\Local\Microsoft\Windows\Temporary Internet Files\Content.IE5\XJT1W55O\MC900078762[1]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9937" y="2230437"/>
            <a:ext cx="2524125" cy="2914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For more information or other questions contact: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Disability Rights Texas</a:t>
            </a:r>
          </a:p>
          <a:p>
            <a:pPr algn="ctr">
              <a:buNone/>
            </a:pPr>
            <a:r>
              <a:rPr lang="en-US" dirty="0" smtClean="0"/>
              <a:t>Voter Rights Hotline</a:t>
            </a:r>
          </a:p>
          <a:p>
            <a:pPr algn="ctr">
              <a:buNone/>
            </a:pPr>
            <a:r>
              <a:rPr lang="en-US" dirty="0" smtClean="0"/>
              <a:t>1-888-796-VOTE (8683)</a:t>
            </a:r>
          </a:p>
          <a:p>
            <a:pPr algn="ctr">
              <a:buNone/>
            </a:pPr>
            <a:r>
              <a:rPr lang="en-US" dirty="0" smtClean="0">
                <a:hlinkClick r:id="rId2"/>
              </a:rPr>
              <a:t>VOTE@DRTx.org</a:t>
            </a:r>
            <a:r>
              <a:rPr lang="en-US" dirty="0" smtClean="0"/>
              <a:t>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mtClean="0">
                <a:hlinkClick r:id="rId3"/>
              </a:rPr>
              <a:t>www.disabilityrightstx.org</a:t>
            </a:r>
            <a:r>
              <a:rPr lang="en-US" smtClean="0"/>
              <a:t> </a:t>
            </a:r>
            <a:endParaRPr lang="en-US" dirty="0"/>
          </a:p>
        </p:txBody>
      </p:sp>
      <p:pic>
        <p:nvPicPr>
          <p:cNvPr id="5" name="Picture 7" descr="DRT_logo-colo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5943600"/>
            <a:ext cx="25209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Overview of disability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Disability Etiquette </a:t>
            </a:r>
          </a:p>
          <a:p>
            <a:endParaRPr lang="en-US" dirty="0" smtClean="0"/>
          </a:p>
          <a:p>
            <a:r>
              <a:rPr lang="en-US" dirty="0" smtClean="0"/>
              <a:t>Issues and How to Handle Them</a:t>
            </a:r>
          </a:p>
          <a:p>
            <a:endParaRPr lang="en-US" i="1" dirty="0" smtClean="0"/>
          </a:p>
          <a:p>
            <a:r>
              <a:rPr lang="en-US" dirty="0" smtClean="0"/>
              <a:t>Questions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7" descr="DRT_logo-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5943600"/>
            <a:ext cx="25209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Disability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 in 5 people have a disability.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Definition:  physical, mental, or sensory condition that limits major activities of daily living – walking, talking, seeing, hearing, concentrating, etc.</a:t>
            </a:r>
          </a:p>
          <a:p>
            <a:endParaRPr lang="en-US" dirty="0" smtClean="0"/>
          </a:p>
          <a:p>
            <a:r>
              <a:rPr lang="en-US" dirty="0" smtClean="0"/>
              <a:t>Some disabilities are </a:t>
            </a:r>
            <a:r>
              <a:rPr lang="en-US" u="sng" dirty="0" smtClean="0"/>
              <a:t>hidden</a:t>
            </a:r>
            <a:r>
              <a:rPr lang="en-US" dirty="0" smtClean="0"/>
              <a:t> (i.e., autism, mental illness, PTSD, chronic fatigue, cancer)</a:t>
            </a:r>
            <a:endParaRPr lang="en-US" u="sng" dirty="0" smtClean="0"/>
          </a:p>
          <a:p>
            <a:endParaRPr lang="en-US" u="sng" dirty="0" smtClean="0"/>
          </a:p>
          <a:p>
            <a:r>
              <a:rPr lang="en-US" dirty="0" smtClean="0"/>
              <a:t>People with disabilities represent 15% of the voting population.</a:t>
            </a:r>
          </a:p>
          <a:p>
            <a:endParaRPr lang="en-US" u="sng" dirty="0"/>
          </a:p>
        </p:txBody>
      </p:sp>
      <p:pic>
        <p:nvPicPr>
          <p:cNvPr id="4" name="Picture 7" descr="DRT_logo-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5943600"/>
            <a:ext cx="25209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 Facts About Voters with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Voters with disabilities have rights under the Help America Vote Act (HAVA) and the Americans with Disabilities Act (ADA) to be treated in a non-discriminatory way and to receive reasonable accommodations in voting.</a:t>
            </a:r>
          </a:p>
          <a:p>
            <a:pPr lvl="1">
              <a:buNone/>
            </a:pPr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To vote independently and privately.</a:t>
            </a:r>
          </a:p>
          <a:p>
            <a:pPr lvl="1"/>
            <a:r>
              <a:rPr lang="en-US" dirty="0" smtClean="0"/>
              <a:t>To have their polling place be physically accessible and free of barriers.</a:t>
            </a:r>
          </a:p>
          <a:p>
            <a:pPr lvl="1"/>
            <a:r>
              <a:rPr lang="en-US" dirty="0" smtClean="0"/>
              <a:t>To have access to an accessible voting booth.</a:t>
            </a:r>
          </a:p>
          <a:p>
            <a:pPr lvl="1"/>
            <a:r>
              <a:rPr lang="en-US" dirty="0" smtClean="0"/>
              <a:t>To receive assistance/support from a person of their choice or a poll worker.</a:t>
            </a:r>
          </a:p>
          <a:p>
            <a:pPr lvl="1"/>
            <a:r>
              <a:rPr lang="en-US" dirty="0" smtClean="0"/>
              <a:t>To be accompanied by a service animal.</a:t>
            </a:r>
          </a:p>
          <a:p>
            <a:pPr lvl="1"/>
            <a:r>
              <a:rPr lang="en-US" dirty="0" smtClean="0"/>
              <a:t>To be treated with respect and courteously. </a:t>
            </a:r>
          </a:p>
          <a:p>
            <a:pPr lvl="1"/>
            <a:endParaRPr lang="en-US" dirty="0" smtClean="0"/>
          </a:p>
          <a:p>
            <a:pPr lvl="1" algn="ctr">
              <a:buNone/>
            </a:pPr>
            <a:r>
              <a:rPr lang="en-US" b="1" dirty="0" smtClean="0"/>
              <a:t>By law, you may not ask a voter what the nature of their disability is!</a:t>
            </a:r>
          </a:p>
        </p:txBody>
      </p:sp>
      <p:pic>
        <p:nvPicPr>
          <p:cNvPr id="4" name="Picture 7" descr="DRT_logo-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5943600"/>
            <a:ext cx="25209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Guidelines When Working with a Voter with a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 respectful.</a:t>
            </a:r>
          </a:p>
          <a:p>
            <a:r>
              <a:rPr lang="en-US" dirty="0" smtClean="0"/>
              <a:t>Just ask.</a:t>
            </a:r>
          </a:p>
          <a:p>
            <a:r>
              <a:rPr lang="en-US" dirty="0" smtClean="0"/>
              <a:t>Communicate with the person.</a:t>
            </a:r>
          </a:p>
          <a:p>
            <a:r>
              <a:rPr lang="en-US" dirty="0" smtClean="0"/>
              <a:t>Respect the person’s privacy.</a:t>
            </a:r>
          </a:p>
          <a:p>
            <a:r>
              <a:rPr lang="en-US" dirty="0" smtClean="0"/>
              <a:t>Don’t feel pressured.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Other helpful tips:</a:t>
            </a:r>
          </a:p>
          <a:p>
            <a:pPr>
              <a:buNone/>
            </a:pPr>
            <a:r>
              <a:rPr lang="en-US" dirty="0" smtClean="0"/>
              <a:t>Always ask if the person would like any assistance, accept the idea that they may decline.</a:t>
            </a:r>
          </a:p>
          <a:p>
            <a:pPr>
              <a:buNone/>
            </a:pPr>
            <a:r>
              <a:rPr lang="en-US" dirty="0" smtClean="0"/>
              <a:t>Do not touch/move a person’s mobility device.</a:t>
            </a:r>
          </a:p>
          <a:p>
            <a:pPr>
              <a:buNone/>
            </a:pPr>
            <a:r>
              <a:rPr lang="en-US" dirty="0" smtClean="0"/>
              <a:t>Look and speak to the person not their companion/interpreter.</a:t>
            </a:r>
          </a:p>
          <a:p>
            <a:pPr>
              <a:buNone/>
            </a:pPr>
            <a:r>
              <a:rPr lang="en-US" dirty="0" smtClean="0"/>
              <a:t>Do not pity or tell them they are inspirational.</a:t>
            </a:r>
          </a:p>
          <a:p>
            <a:pPr>
              <a:buNone/>
            </a:pPr>
            <a:r>
              <a:rPr lang="en-US" dirty="0" smtClean="0"/>
              <a:t>Treat them the same as any other voter!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7" descr="DRT_logo-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5943600"/>
            <a:ext cx="25209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 First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Person First Language is the preferred method of talking about or speaking to a person with a disability.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person who uses a wheelchair.</a:t>
            </a:r>
          </a:p>
          <a:p>
            <a:r>
              <a:rPr lang="en-US" dirty="0" smtClean="0"/>
              <a:t>A person with an intellectual disability.</a:t>
            </a:r>
          </a:p>
          <a:p>
            <a:r>
              <a:rPr lang="en-US" dirty="0" smtClean="0"/>
              <a:t>A person who is blind/visually impaired</a:t>
            </a:r>
          </a:p>
          <a:p>
            <a:r>
              <a:rPr lang="en-US" dirty="0" smtClean="0"/>
              <a:t>A person who is deaf/hard of hearing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   People with disabilities have various abilities and capabilities.  Avoid making generalizations or assumptions about their level of functioning.</a:t>
            </a:r>
          </a:p>
        </p:txBody>
      </p:sp>
      <p:pic>
        <p:nvPicPr>
          <p:cNvPr id="4" name="Picture 7" descr="DRT_logo-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5943600"/>
            <a:ext cx="25209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Voter Assistance for Voters with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voter with a disability may </a:t>
            </a:r>
            <a:r>
              <a:rPr lang="en-US" b="1" u="sng" dirty="0" smtClean="0"/>
              <a:t>choose</a:t>
            </a:r>
            <a:r>
              <a:rPr lang="en-US" dirty="0" smtClean="0"/>
              <a:t> to have a person of their choice or a poll worker to support or interpret for them.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u="sng" dirty="0" smtClean="0"/>
              <a:t>voter</a:t>
            </a:r>
            <a:r>
              <a:rPr lang="en-US" dirty="0" smtClean="0"/>
              <a:t> must make a noticeable request that they need assistance due to a disability.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Assistance may be obtained to enter the voting booth, use the equipment, read the ballot, mark the ballot, and exit the polling booth.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Always ask if additional assistance is needed, even if the voter has a support person or interpreter.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and How to Handle Them: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man who is blind and using a white cane; accompanied by a friend who will assist him in identifying the ballot items.</a:t>
            </a:r>
          </a:p>
          <a:p>
            <a:endParaRPr lang="en-US" dirty="0" smtClean="0"/>
          </a:p>
          <a:p>
            <a:r>
              <a:rPr lang="en-US" dirty="0" smtClean="0"/>
              <a:t>A woman with hearing aids who cannot understand what you are saying.</a:t>
            </a:r>
          </a:p>
          <a:p>
            <a:endParaRPr lang="en-US" dirty="0" smtClean="0"/>
          </a:p>
          <a:p>
            <a:r>
              <a:rPr lang="en-US" dirty="0" smtClean="0"/>
              <a:t>A man who is unsteady on his feet, has speech that is difficult to understand.</a:t>
            </a:r>
          </a:p>
        </p:txBody>
      </p:sp>
      <p:pic>
        <p:nvPicPr>
          <p:cNvPr id="4" name="Picture 7" descr="DRT_logo-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5943600"/>
            <a:ext cx="25209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 Continued.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woman with no visible disability who claims that her dog is a service animal for people with disabilities.</a:t>
            </a:r>
          </a:p>
          <a:p>
            <a:endParaRPr lang="en-US" dirty="0" smtClean="0"/>
          </a:p>
          <a:p>
            <a:r>
              <a:rPr lang="en-US" dirty="0" smtClean="0"/>
              <a:t>A woman who says that the perfume worn by other people in line is making her faint.</a:t>
            </a:r>
          </a:p>
          <a:p>
            <a:endParaRPr lang="en-US" dirty="0" smtClean="0"/>
          </a:p>
          <a:p>
            <a:r>
              <a:rPr lang="en-US" dirty="0" smtClean="0"/>
              <a:t>A person with a service dog which is barking constantly and jumping on friendly people in line to vote.</a:t>
            </a:r>
          </a:p>
          <a:p>
            <a:endParaRPr lang="en-US" dirty="0"/>
          </a:p>
        </p:txBody>
      </p:sp>
      <p:pic>
        <p:nvPicPr>
          <p:cNvPr id="4" name="Picture 7" descr="DRT_logo-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5943600"/>
            <a:ext cx="25209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1779</TotalTime>
  <Words>721</Words>
  <Application>Microsoft Office PowerPoint</Application>
  <PresentationFormat>On-screen Show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Bookman Old Style</vt:lpstr>
      <vt:lpstr>Calibri</vt:lpstr>
      <vt:lpstr>Gill Sans MT</vt:lpstr>
      <vt:lpstr>Wingdings</vt:lpstr>
      <vt:lpstr>Wingdings 3</vt:lpstr>
      <vt:lpstr>Origin</vt:lpstr>
      <vt:lpstr>Voters with Disabilities:   Poll Worker Training</vt:lpstr>
      <vt:lpstr>Agenda</vt:lpstr>
      <vt:lpstr>Important Disability Facts</vt:lpstr>
      <vt:lpstr>Important Facts About Voters with Disabilities</vt:lpstr>
      <vt:lpstr>General Guidelines When Working with a Voter with a Disability</vt:lpstr>
      <vt:lpstr>Person First Language</vt:lpstr>
      <vt:lpstr>Voter Assistance for Voters with Disabilities</vt:lpstr>
      <vt:lpstr>Issues and How to Handle Them: Scenarios</vt:lpstr>
      <vt:lpstr>Scenarios Continued.</vt:lpstr>
      <vt:lpstr>Things to Remember!</vt:lpstr>
      <vt:lpstr>Questions</vt:lpstr>
      <vt:lpstr>PowerPoint Presentation</vt:lpstr>
    </vt:vector>
  </TitlesOfParts>
  <Company>Disability Rights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Voters with Disabilities:  Poll Worker Training</dc:title>
  <dc:creator>kjones</dc:creator>
  <cp:lastModifiedBy>Sara Record</cp:lastModifiedBy>
  <cp:revision>69</cp:revision>
  <dcterms:created xsi:type="dcterms:W3CDTF">2013-08-15T16:46:57Z</dcterms:created>
  <dcterms:modified xsi:type="dcterms:W3CDTF">2014-08-26T15:17:06Z</dcterms:modified>
</cp:coreProperties>
</file>